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6" r:id="rId5"/>
    <p:sldId id="264" r:id="rId6"/>
    <p:sldId id="263" r:id="rId7"/>
    <p:sldId id="293" r:id="rId8"/>
    <p:sldId id="290" r:id="rId9"/>
    <p:sldId id="291" r:id="rId10"/>
    <p:sldId id="289" r:id="rId11"/>
    <p:sldId id="287" r:id="rId12"/>
    <p:sldId id="279" r:id="rId13"/>
    <p:sldId id="292" r:id="rId14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2AA739-3B93-64E9-C7C3-B8621A0DE0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D8E92FE-93B7-C7DF-50FA-4F0F18BCB2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DDCAB9F-BB75-D7F4-80B3-EEE301BE1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4150-AB46-47F1-8040-862E4BF7525B}" type="datetimeFigureOut">
              <a:rPr lang="de-DE" smtClean="0"/>
              <a:t>23.02.2024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46198C-17CB-7E15-BE4F-7AB11F022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2E9E5F-E1D1-A460-5CC3-D583E01D7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6F1CF-EE78-45BB-BFCF-42A7BCC8DB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9998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1E9B32-5DCB-6E96-0B83-4FD37B7DD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AEC60E9-68AC-CAB5-65AB-6F3F5A0F3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2B82423-4ECE-2EA9-7E6D-FA4B977BA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4150-AB46-47F1-8040-862E4BF7525B}" type="datetimeFigureOut">
              <a:rPr lang="de-DE" smtClean="0"/>
              <a:t>23.02.2024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2952EF-C8C9-B867-1FD4-5A09D0F12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9BA309-9E66-1B93-A6CB-4C3A1A53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6F1CF-EE78-45BB-BFCF-42A7BCC8DB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3318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673526D-BB38-0F7E-391E-F8EB27A31B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4E75D41-9ED4-7870-B971-8DA194C97F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2FBBD9A-F6B9-3C92-5E26-837F46A00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4150-AB46-47F1-8040-862E4BF7525B}" type="datetimeFigureOut">
              <a:rPr lang="de-DE" smtClean="0"/>
              <a:t>23.02.2024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1261B5-006B-4F7C-9C2D-5A2518805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725C4CE-2974-96B4-A5A0-4733B046A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6F1CF-EE78-45BB-BFCF-42A7BCC8DB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5691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0C1299-56DA-5681-E17E-5AA87A361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A3D599-0D43-4336-EF45-CA05BFE12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240C39-9049-3644-00B5-58B73436A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4150-AB46-47F1-8040-862E4BF7525B}" type="datetimeFigureOut">
              <a:rPr lang="de-DE" smtClean="0"/>
              <a:t>23.02.2024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136A09-AA88-03F1-FBB1-A8E6C6012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B2A8B2-A93E-C5FE-B276-18269F842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6F1CF-EE78-45BB-BFCF-42A7BCC8DB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2174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83D1CF-F56E-022A-2FAE-C2F043DAC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514141A-0645-45C9-52C2-984BF0543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7161EE0-5D40-89CA-24F0-E3748DC47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4150-AB46-47F1-8040-862E4BF7525B}" type="datetimeFigureOut">
              <a:rPr lang="de-DE" smtClean="0"/>
              <a:t>23.02.2024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D7DD232-B72F-1C28-A5DC-3EF5244CA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6AEB361-C2D5-ADDE-15B4-BF675DE2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6F1CF-EE78-45BB-BFCF-42A7BCC8DB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3548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6EE5E1-36AD-A6F4-7777-0C0C620F3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DF0070-D9DF-A96A-EED9-A70DBB279D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90FEBA6-6C2D-AFA6-9B60-EC3AC93DB7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3DDB78B-43CE-9EE4-CC80-D27CB18AD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4150-AB46-47F1-8040-862E4BF7525B}" type="datetimeFigureOut">
              <a:rPr lang="de-DE" smtClean="0"/>
              <a:t>23.02.2024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7A571D9-2B52-0689-A513-08A5FAA44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55FA63D-BC99-18EB-2A7B-D1B4281BA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6F1CF-EE78-45BB-BFCF-42A7BCC8DB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8736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5E87D1-2229-5912-89B4-78DD121AE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86CCA89-B235-6A21-15F5-8C686ADF5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FAA6863-1CE3-AE2E-5D1B-A44ADD02E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C581842-DAA0-594B-D591-AC627FFC01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0ABF52D-08EA-29D6-70A8-0BD31FDEB0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4B73C49-28D2-06C7-C415-6D8DF0042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4150-AB46-47F1-8040-862E4BF7525B}" type="datetimeFigureOut">
              <a:rPr lang="de-DE" smtClean="0"/>
              <a:t>23.02.2024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0B539DE-FD4A-B73B-7676-95C5C14A5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29A23D1-164D-9246-CB33-4D0E22349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6F1CF-EE78-45BB-BFCF-42A7BCC8DB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2150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74C301-97FC-8F55-63EF-C1B0CB4D6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B9C004E-E1C6-5E81-B499-FCB4390E4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4150-AB46-47F1-8040-862E4BF7525B}" type="datetimeFigureOut">
              <a:rPr lang="de-DE" smtClean="0"/>
              <a:t>23.02.2024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201E788-952E-39BF-C83C-2AFD5E179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9E3A8B5-C667-6FB7-052F-1103F2725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6F1CF-EE78-45BB-BFCF-42A7BCC8DB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8855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EBDFB50-D8C9-A755-3C07-99F10710C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4150-AB46-47F1-8040-862E4BF7525B}" type="datetimeFigureOut">
              <a:rPr lang="de-DE" smtClean="0"/>
              <a:t>23.02.2024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A8E7649-23B9-85DB-DAA1-615381DCB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17EF122-D237-9AD5-CF7C-B18410940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6F1CF-EE78-45BB-BFCF-42A7BCC8DB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8522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74A427-0199-5F87-3C3E-9E5CECA4E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5FEE081-B9EA-EDC3-4144-E3C837642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8C21FFA-A0FF-6941-44CB-06E319E212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09A4D3A-6327-A9C5-D847-34EC58C3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4150-AB46-47F1-8040-862E4BF7525B}" type="datetimeFigureOut">
              <a:rPr lang="de-DE" smtClean="0"/>
              <a:t>23.02.2024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2671C1F-97E5-E961-FA9A-D9D39E05D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BA6B565-C578-2358-A0B2-680B2BDC1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6F1CF-EE78-45BB-BFCF-42A7BCC8DB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6308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4B9BFF-236B-C58A-757C-7808DBF17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F304904-79FC-0F2D-E1B0-8804383477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ED870FC-DD65-94E9-229D-75A312849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798CEEF-7856-413A-E957-1C9FD1E1A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4150-AB46-47F1-8040-862E4BF7525B}" type="datetimeFigureOut">
              <a:rPr lang="de-DE" smtClean="0"/>
              <a:t>23.02.2024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DB2C0A3-E8DB-9E04-4CA5-D6843DAE9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5E163FE-A0DE-ABDE-5833-AA691AEA2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6F1CF-EE78-45BB-BFCF-42A7BCC8DB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8547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FD6978E-510D-9996-F35E-5ECDFFA0C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39FE1CA-23A2-17D4-9707-CDA5F845C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52A5D9B-ACCA-CE26-BA78-486FCC98EC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B4150-AB46-47F1-8040-862E4BF7525B}" type="datetimeFigureOut">
              <a:rPr lang="de-DE" smtClean="0"/>
              <a:t>23.02.2024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98807E-89FC-17D0-4EDD-D3AD9030BC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9B51CFD-27F2-EEAA-25B0-1F9E8791AA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6F1CF-EE78-45BB-BFCF-42A7BCC8DB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17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10" Type="http://schemas.openxmlformats.org/officeDocument/2006/relationships/image" Target="../media/image16.pn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10C010-AAEF-13E3-26A7-AC32F9AA34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Informationsabend Klasse 5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CA96062-A231-0947-1E52-5614122340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7626" y="3601454"/>
            <a:ext cx="9144000" cy="1655762"/>
          </a:xfrm>
        </p:spPr>
        <p:txBody>
          <a:bodyPr/>
          <a:lstStyle/>
          <a:p>
            <a:r>
              <a:rPr lang="de-DE" dirty="0"/>
              <a:t>Herzlich willkommen!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209DCEA-7161-5F8B-9982-C15ECCC838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/>
            <a:alphaModFix/>
          </a:blip>
          <a:srcRect/>
          <a:stretch>
            <a:fillRect/>
          </a:stretch>
        </p:blipFill>
        <p:spPr>
          <a:xfrm>
            <a:off x="9056494" y="1213854"/>
            <a:ext cx="594407" cy="7726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7711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7E723A-5922-0C8F-8C0E-C06C42727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Kooperationspartner</a:t>
            </a:r>
          </a:p>
        </p:txBody>
      </p:sp>
      <p:pic>
        <p:nvPicPr>
          <p:cNvPr id="5" name="Inhaltsplatzhalter 4" descr="Ein Bild, das Text, Grafikdesign, Grafiken, Schrift enthält.&#10;&#10;Automatisch generierte Beschreibung">
            <a:extLst>
              <a:ext uri="{FF2B5EF4-FFF2-40B4-BE49-F238E27FC236}">
                <a16:creationId xmlns:a16="http://schemas.microsoft.com/office/drawing/2014/main" id="{28C0DFBA-EB5B-D669-ACD3-5ABF607DE7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91" y="1915444"/>
            <a:ext cx="3371850" cy="1352550"/>
          </a:xfrm>
        </p:spPr>
      </p:pic>
      <p:pic>
        <p:nvPicPr>
          <p:cNvPr id="7" name="Grafik 6" descr="Ein Bild, das Schrift, Grafiken, Logo, Design enthält.&#10;&#10;Automatisch generierte Beschreibung">
            <a:extLst>
              <a:ext uri="{FF2B5EF4-FFF2-40B4-BE49-F238E27FC236}">
                <a16:creationId xmlns:a16="http://schemas.microsoft.com/office/drawing/2014/main" id="{BB6A6707-A285-896E-7C1B-7373D0405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603" y="4581496"/>
            <a:ext cx="2647950" cy="96202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62FC1B6-794B-A5C9-FA56-4BA9D3553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2" y="3991819"/>
            <a:ext cx="2143125" cy="2143125"/>
          </a:xfrm>
          <a:prstGeom prst="rect">
            <a:avLst/>
          </a:prstGeom>
        </p:spPr>
      </p:pic>
      <p:pic>
        <p:nvPicPr>
          <p:cNvPr id="11" name="Grafik 10" descr="Ein Bild, das Text, Schrift, Logo, Design enthält.&#10;&#10;Automatisch generierte Beschreibung">
            <a:extLst>
              <a:ext uri="{FF2B5EF4-FFF2-40B4-BE49-F238E27FC236}">
                <a16:creationId xmlns:a16="http://schemas.microsoft.com/office/drawing/2014/main" id="{65C24E13-8241-C553-681A-F33F02FA6A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96" y="2959337"/>
            <a:ext cx="1428750" cy="1428750"/>
          </a:xfrm>
          <a:prstGeom prst="rect">
            <a:avLst/>
          </a:prstGeom>
        </p:spPr>
      </p:pic>
      <p:pic>
        <p:nvPicPr>
          <p:cNvPr id="13" name="Grafik 12" descr="Ein Bild, das Text, Schrift, Logo, Screenshot enthält.&#10;&#10;Automatisch generierte Beschreibung">
            <a:extLst>
              <a:ext uri="{FF2B5EF4-FFF2-40B4-BE49-F238E27FC236}">
                <a16:creationId xmlns:a16="http://schemas.microsoft.com/office/drawing/2014/main" id="{D1C12B9A-4415-59A1-4C9F-E842B9DE22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124" y="2849335"/>
            <a:ext cx="2143125" cy="2143125"/>
          </a:xfrm>
          <a:prstGeom prst="rect">
            <a:avLst/>
          </a:prstGeom>
        </p:spPr>
      </p:pic>
      <p:pic>
        <p:nvPicPr>
          <p:cNvPr id="15" name="Grafik 1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AE316E08-5F5A-B7FA-6C27-C7BB19A0AF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878" y="1851499"/>
            <a:ext cx="3895725" cy="1171575"/>
          </a:xfrm>
          <a:prstGeom prst="rect">
            <a:avLst/>
          </a:prstGeom>
        </p:spPr>
      </p:pic>
      <p:pic>
        <p:nvPicPr>
          <p:cNvPr id="17" name="Grafik 16" descr="Ein Bild, das Text, Schrift, Logo, Symbol enthält.&#10;&#10;Automatisch generierte Beschreibung">
            <a:extLst>
              <a:ext uri="{FF2B5EF4-FFF2-40B4-BE49-F238E27FC236}">
                <a16:creationId xmlns:a16="http://schemas.microsoft.com/office/drawing/2014/main" id="{CE6F984F-A968-87B1-0536-A169B1E69D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341" y="4446213"/>
            <a:ext cx="2714625" cy="1685925"/>
          </a:xfrm>
          <a:prstGeom prst="rect">
            <a:avLst/>
          </a:prstGeom>
        </p:spPr>
      </p:pic>
      <p:pic>
        <p:nvPicPr>
          <p:cNvPr id="19" name="Grafik 18" descr="Ein Bild, das Magenta, Schrift, pink, Grafiken enthält.&#10;&#10;Automatisch generierte Beschreibung">
            <a:extLst>
              <a:ext uri="{FF2B5EF4-FFF2-40B4-BE49-F238E27FC236}">
                <a16:creationId xmlns:a16="http://schemas.microsoft.com/office/drawing/2014/main" id="{6AADF45F-F5FA-F0FB-0667-089EBFD5F8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030" y="1314479"/>
            <a:ext cx="1708595" cy="1708595"/>
          </a:xfrm>
          <a:prstGeom prst="rect">
            <a:avLst/>
          </a:prstGeom>
        </p:spPr>
      </p:pic>
      <p:pic>
        <p:nvPicPr>
          <p:cNvPr id="21" name="Grafik 20" descr="Ein Bild, das Schrift, Logo, Grafiken, Symbol enthält.&#10;&#10;Automatisch generierte Beschreibung">
            <a:extLst>
              <a:ext uri="{FF2B5EF4-FFF2-40B4-BE49-F238E27FC236}">
                <a16:creationId xmlns:a16="http://schemas.microsoft.com/office/drawing/2014/main" id="{A1177F06-57A1-C1D3-B537-D65A8147A1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99" y="3673712"/>
            <a:ext cx="1583105" cy="82464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2C955B2-23BC-8ECB-002B-2BE3880532E1}"/>
              </a:ext>
            </a:extLst>
          </p:cNvPr>
          <p:cNvSpPr txBox="1"/>
          <p:nvPr/>
        </p:nvSpPr>
        <p:spPr>
          <a:xfrm>
            <a:off x="11049712" y="6323888"/>
            <a:ext cx="51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8410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EECD72-3C72-E79D-8B86-AE1922D3A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Prüfungen und Abschlüsse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50EDCEA-6882-1B86-BEB5-FF2CB90143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>
                <a:latin typeface="+mj-lt"/>
              </a:rPr>
              <a:t>Hauptschulabschluss:</a:t>
            </a:r>
          </a:p>
          <a:p>
            <a:r>
              <a:rPr lang="de-DE" dirty="0">
                <a:latin typeface="+mj-lt"/>
              </a:rPr>
              <a:t>nach Klasse 9 </a:t>
            </a:r>
            <a:r>
              <a:rPr lang="de-DE" dirty="0">
                <a:latin typeface="+mj-lt"/>
                <a:sym typeface="Wingdings" panose="05000000000000000000" pitchFamily="2" charset="2"/>
              </a:rPr>
              <a:t>Möglicher Anschluss: Ausbildung, Berufsfachschulen, Übergang in Klasse 10</a:t>
            </a:r>
            <a:endParaRPr lang="de-DE" dirty="0">
              <a:latin typeface="+mj-lt"/>
            </a:endParaRPr>
          </a:p>
          <a:p>
            <a:r>
              <a:rPr lang="de-DE" dirty="0">
                <a:latin typeface="+mj-lt"/>
              </a:rPr>
              <a:t>nach Klasse 10 </a:t>
            </a:r>
            <a:r>
              <a:rPr lang="de-DE" dirty="0">
                <a:latin typeface="+mj-lt"/>
                <a:sym typeface="Wingdings" panose="05000000000000000000" pitchFamily="2" charset="2"/>
              </a:rPr>
              <a:t>Möglicher Anschluss: Übergang Klasse 10 Werkrealschulabschluss, Berufsfachschule, Ausbildung</a:t>
            </a:r>
            <a:endParaRPr lang="de-DE" dirty="0">
              <a:latin typeface="+mj-lt"/>
            </a:endParaRPr>
          </a:p>
          <a:p>
            <a:pPr marL="0" indent="0">
              <a:buNone/>
            </a:pPr>
            <a:r>
              <a:rPr lang="de-DE" b="1" dirty="0">
                <a:latin typeface="+mj-lt"/>
              </a:rPr>
              <a:t>Werkrealschulabschluss </a:t>
            </a:r>
          </a:p>
          <a:p>
            <a:r>
              <a:rPr lang="de-DE" dirty="0">
                <a:latin typeface="+mj-lt"/>
              </a:rPr>
              <a:t>nach Klasse 10 (gleichwertiger mittlerer Bildungsabschluss) </a:t>
            </a:r>
            <a:r>
              <a:rPr lang="de-DE" dirty="0">
                <a:latin typeface="+mj-lt"/>
                <a:sym typeface="Wingdings" panose="05000000000000000000" pitchFamily="2" charset="2"/>
              </a:rPr>
              <a:t>Möglicher Anschluss: Berufliche Gymnasium, Ausbildung, Berufsfachschulen</a:t>
            </a:r>
            <a:endParaRPr lang="de-DE" dirty="0">
              <a:latin typeface="+mj-lt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B9861D2-11EC-5B2D-DD43-BC919F0CC444}"/>
              </a:ext>
            </a:extLst>
          </p:cNvPr>
          <p:cNvSpPr txBox="1"/>
          <p:nvPr/>
        </p:nvSpPr>
        <p:spPr>
          <a:xfrm>
            <a:off x="11049712" y="6323888"/>
            <a:ext cx="51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3053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C46718-7666-EACC-8568-08C2EAC6A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Anmeldung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9C331F6-6D25-E2E6-47EE-3043565D9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>
                <a:latin typeface="+mj-lt"/>
              </a:rPr>
              <a:t>Anmeldungen zur Klasse 5 im Sekretariat</a:t>
            </a:r>
          </a:p>
          <a:p>
            <a:r>
              <a:rPr lang="de-DE" dirty="0">
                <a:latin typeface="+mj-lt"/>
                <a:cs typeface="Arial" panose="020B0604020202020204" pitchFamily="34" charset="0"/>
              </a:rPr>
              <a:t>Identitätsnachweis</a:t>
            </a:r>
          </a:p>
          <a:p>
            <a:r>
              <a:rPr lang="de-DE" dirty="0">
                <a:latin typeface="+mj-lt"/>
                <a:cs typeface="Arial" panose="020B0604020202020204" pitchFamily="34" charset="0"/>
              </a:rPr>
              <a:t>Masernschutznachweis</a:t>
            </a:r>
          </a:p>
          <a:p>
            <a:r>
              <a:rPr lang="de-DE" dirty="0">
                <a:latin typeface="+mj-lt"/>
                <a:cs typeface="Arial" panose="020B0604020202020204" pitchFamily="34" charset="0"/>
              </a:rPr>
              <a:t>Grundschulempfehlung und Zeugnisheft</a:t>
            </a:r>
          </a:p>
          <a:p>
            <a:pPr marL="0" indent="0">
              <a:buNone/>
            </a:pPr>
            <a:endParaRPr lang="de-DE" sz="2600" dirty="0">
              <a:latin typeface="+mj-lt"/>
            </a:endParaRPr>
          </a:p>
          <a:p>
            <a:pPr marL="0" indent="0">
              <a:buNone/>
            </a:pPr>
            <a:r>
              <a:rPr lang="de-DE" sz="2400" i="1" dirty="0">
                <a:effectLst/>
                <a:latin typeface="+mj-lt"/>
                <a:ea typeface="Times New Roman" panose="02020603050405020304" pitchFamily="18" charset="0"/>
              </a:rPr>
              <a:t>Die Anmeldetage sind Dienstag, den 05.03.24 bis Freitag, den 08.03.2024</a:t>
            </a:r>
          </a:p>
          <a:p>
            <a:pPr marL="0" indent="0">
              <a:buNone/>
            </a:pPr>
            <a:endParaRPr lang="de-DE" sz="2400" b="1" dirty="0">
              <a:latin typeface="+mj-lt"/>
            </a:endParaRPr>
          </a:p>
          <a:p>
            <a:pPr marL="0" indent="0">
              <a:buNone/>
            </a:pPr>
            <a:endParaRPr lang="de-DE" sz="2600" dirty="0">
              <a:latin typeface="+mj-l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627B1D9-E9D4-F840-5DB8-29D55FBCDC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/>
            <a:alphaModFix/>
          </a:blip>
          <a:srcRect/>
          <a:stretch>
            <a:fillRect/>
          </a:stretch>
        </p:blipFill>
        <p:spPr>
          <a:xfrm>
            <a:off x="10657793" y="565499"/>
            <a:ext cx="594407" cy="7726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73D044D-DC29-C068-524F-FCDE3799F6D6}"/>
              </a:ext>
            </a:extLst>
          </p:cNvPr>
          <p:cNvSpPr txBox="1"/>
          <p:nvPr/>
        </p:nvSpPr>
        <p:spPr>
          <a:xfrm>
            <a:off x="11049712" y="6323888"/>
            <a:ext cx="51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735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D4289-1EC8-F165-8456-1F24D3D88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D1D606-95DD-9727-4BB3-391EFE11F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Informationsabend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DFE638-A7DE-D503-F216-7232087F53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600">
                <a:latin typeface="+mj-lt"/>
              </a:rPr>
              <a:t>Noch Fragen?</a:t>
            </a:r>
            <a:endParaRPr lang="de-DE" sz="2600" dirty="0">
              <a:latin typeface="+mj-l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6440B8C-9CF9-F37D-6B82-6C653D6264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/>
            <a:alphaModFix/>
          </a:blip>
          <a:srcRect/>
          <a:stretch>
            <a:fillRect/>
          </a:stretch>
        </p:blipFill>
        <p:spPr>
          <a:xfrm>
            <a:off x="10657793" y="565499"/>
            <a:ext cx="594407" cy="7726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0819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C46718-7666-EACC-8568-08C2EAC6A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Ablauf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9C331F6-6D25-E2E6-47EE-3043565D9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+mj-lt"/>
              </a:rPr>
              <a:t>Unsere Schule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>
                <a:latin typeface="+mj-lt"/>
              </a:rPr>
              <a:t>Unser Profil</a:t>
            </a:r>
            <a:endParaRPr lang="de-DE" sz="2800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+mj-lt"/>
              </a:rPr>
              <a:t>Lernen in der Werkrealschule (Fördern und Fordern)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+mj-lt"/>
              </a:rPr>
              <a:t>Wahlpflichtfächer ab Klasse 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 err="1">
                <a:latin typeface="+mj-lt"/>
              </a:rPr>
              <a:t>OiB</a:t>
            </a:r>
            <a:r>
              <a:rPr lang="de-DE" dirty="0">
                <a:latin typeface="+mj-lt"/>
              </a:rPr>
              <a:t> in Klasse 8</a:t>
            </a:r>
            <a:endParaRPr lang="de-DE" sz="2800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+mj-lt"/>
              </a:rPr>
              <a:t>Prüfungen und Abschlüsse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+mj-lt"/>
              </a:rPr>
              <a:t>Projekte und SMV</a:t>
            </a:r>
            <a:endParaRPr lang="de-DE" sz="2600" dirty="0">
              <a:latin typeface="+mj-l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627B1D9-E9D4-F840-5DB8-29D55FBCDC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/>
            <a:alphaModFix/>
          </a:blip>
          <a:srcRect/>
          <a:stretch>
            <a:fillRect/>
          </a:stretch>
        </p:blipFill>
        <p:spPr>
          <a:xfrm>
            <a:off x="10657793" y="565499"/>
            <a:ext cx="594407" cy="7726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BA85FDA-0289-665C-A31B-66EC8D62D81B}"/>
              </a:ext>
            </a:extLst>
          </p:cNvPr>
          <p:cNvSpPr txBox="1"/>
          <p:nvPr/>
        </p:nvSpPr>
        <p:spPr>
          <a:xfrm>
            <a:off x="11049712" y="6323888"/>
            <a:ext cx="51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cs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8388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C46718-7666-EACC-8568-08C2EAC6A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Unsere Schule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9C331F6-6D25-E2E6-47EE-3043565D9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>
                <a:latin typeface="+mj-lt"/>
                <a:cs typeface="Arial" panose="020B0604020202020204" pitchFamily="34" charset="0"/>
              </a:rPr>
              <a:t>19 Klassen mit ca. 420 Schüler*innen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>
                <a:latin typeface="+mj-lt"/>
                <a:cs typeface="Arial" panose="020B0604020202020204" pitchFamily="34" charset="0"/>
              </a:rPr>
              <a:t>Einzügige Werkrealschule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>
                <a:latin typeface="+mj-lt"/>
                <a:cs typeface="Arial" panose="020B0604020202020204" pitchFamily="34" charset="0"/>
              </a:rPr>
              <a:t>Eine Vorbereitungsklasse zum Lernen der deutschen Sprache in der WRS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>
                <a:latin typeface="+mj-lt"/>
                <a:cs typeface="Arial" panose="020B0604020202020204" pitchFamily="34" charset="0"/>
              </a:rPr>
              <a:t>1 Pädagogische Assistentinnen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>
                <a:latin typeface="+mj-lt"/>
                <a:cs typeface="Arial" panose="020B0604020202020204" pitchFamily="34" charset="0"/>
              </a:rPr>
              <a:t>Schulsozialarbeiterin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>
                <a:latin typeface="+mj-lt"/>
                <a:cs typeface="Arial" panose="020B0604020202020204" pitchFamily="34" charset="0"/>
              </a:rPr>
              <a:t>Durchschnittliche Schülerzahl pro WRS-Klasse: 20</a:t>
            </a:r>
          </a:p>
          <a:p>
            <a:pPr marL="0" indent="0">
              <a:buNone/>
            </a:pPr>
            <a:endParaRPr lang="de-DE" sz="2600" dirty="0">
              <a:latin typeface="+mj-l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627B1D9-E9D4-F840-5DB8-29D55FBCDC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/>
            <a:alphaModFix/>
          </a:blip>
          <a:srcRect/>
          <a:stretch>
            <a:fillRect/>
          </a:stretch>
        </p:blipFill>
        <p:spPr>
          <a:xfrm>
            <a:off x="10657793" y="565499"/>
            <a:ext cx="594407" cy="7726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8D94814-D5CB-B608-4A8C-526F93BA9DA7}"/>
              </a:ext>
            </a:extLst>
          </p:cNvPr>
          <p:cNvSpPr txBox="1"/>
          <p:nvPr/>
        </p:nvSpPr>
        <p:spPr>
          <a:xfrm>
            <a:off x="11049712" y="6323888"/>
            <a:ext cx="51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cs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6252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C46718-7666-EACC-8568-08C2EAC6A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Unser Profil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9C331F6-6D25-E2E6-47EE-3043565D9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>
                <a:latin typeface="+mj-lt"/>
              </a:rPr>
              <a:t>Fit fürs Leben!</a:t>
            </a:r>
          </a:p>
          <a:p>
            <a:pPr marL="0" indent="0">
              <a:buNone/>
            </a:pPr>
            <a:r>
              <a:rPr lang="de-DE" dirty="0">
                <a:latin typeface="+mj-lt"/>
              </a:rPr>
              <a:t>Schule ist Bildung und Erziehung:</a:t>
            </a:r>
          </a:p>
          <a:p>
            <a:pPr marL="0" indent="0">
              <a:buNone/>
            </a:pPr>
            <a:r>
              <a:rPr lang="de-DE" dirty="0">
                <a:latin typeface="+mj-lt"/>
              </a:rPr>
              <a:t>Emotionale und soziale Stärkung der Schüler/ innen:</a:t>
            </a:r>
          </a:p>
          <a:p>
            <a:pPr lvl="1"/>
            <a:r>
              <a:rPr lang="de-DE" dirty="0">
                <a:latin typeface="+mj-lt"/>
              </a:rPr>
              <a:t>Persönlichkeitsstärkung</a:t>
            </a:r>
          </a:p>
          <a:p>
            <a:pPr lvl="1"/>
            <a:r>
              <a:rPr lang="de-DE" dirty="0">
                <a:latin typeface="+mj-lt"/>
              </a:rPr>
              <a:t>Soziale Gruppenarbeit “Tagesgruppe“</a:t>
            </a:r>
          </a:p>
          <a:p>
            <a:pPr lvl="1"/>
            <a:r>
              <a:rPr lang="de-DE" dirty="0">
                <a:latin typeface="+mj-lt"/>
              </a:rPr>
              <a:t>Chance2</a:t>
            </a:r>
          </a:p>
          <a:p>
            <a:pPr lvl="1"/>
            <a:r>
              <a:rPr lang="de-DE" dirty="0">
                <a:latin typeface="+mj-lt"/>
              </a:rPr>
              <a:t>Sozialtraining</a:t>
            </a:r>
          </a:p>
          <a:p>
            <a:pPr lvl="1"/>
            <a:r>
              <a:rPr lang="de-DE" dirty="0">
                <a:latin typeface="+mj-lt"/>
              </a:rPr>
              <a:t>Projekte: Sozialprojekte, 1. Hilfe Kurs, Fair Play Cup</a:t>
            </a:r>
          </a:p>
          <a:p>
            <a:pPr marL="0" indent="0">
              <a:buNone/>
            </a:pPr>
            <a:endParaRPr lang="de-DE" sz="2600" dirty="0">
              <a:latin typeface="+mj-l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627B1D9-E9D4-F840-5DB8-29D55FBCDC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/>
            <a:alphaModFix/>
          </a:blip>
          <a:srcRect/>
          <a:stretch>
            <a:fillRect/>
          </a:stretch>
        </p:blipFill>
        <p:spPr>
          <a:xfrm>
            <a:off x="10657793" y="565499"/>
            <a:ext cx="594407" cy="772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 descr="Kostenlos Foto Von Leuten, Die Einander Die Hände Halten Stock-Foto">
            <a:extLst>
              <a:ext uri="{FF2B5EF4-FFF2-40B4-BE49-F238E27FC236}">
                <a16:creationId xmlns:a16="http://schemas.microsoft.com/office/drawing/2014/main" id="{EED70269-FB0F-B772-D7EA-058457F71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7" t="40133" r="32734" b="46001"/>
          <a:stretch/>
        </p:blipFill>
        <p:spPr bwMode="auto">
          <a:xfrm>
            <a:off x="8916382" y="2653734"/>
            <a:ext cx="2787795" cy="16191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878E9D6-371A-83E7-33A6-22C515B66C8F}"/>
              </a:ext>
            </a:extLst>
          </p:cNvPr>
          <p:cNvSpPr txBox="1"/>
          <p:nvPr/>
        </p:nvSpPr>
        <p:spPr>
          <a:xfrm>
            <a:off x="11049712" y="6323888"/>
            <a:ext cx="51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cs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9480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C46718-7666-EACC-8568-08C2EAC6A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Lernen in der Werkrealschule in Klasse 5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9C331F6-6D25-E2E6-47EE-3043565D9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b="1" dirty="0">
                <a:latin typeface="+mj-lt"/>
              </a:rPr>
              <a:t>Unterricht: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Orientiert sich an den Voraussetzungen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Lernstand (Diagnose) 5  in D und M: „Wo steht mein Kind?“</a:t>
            </a:r>
          </a:p>
          <a:p>
            <a:pPr marL="457200" indent="-457200"/>
            <a:r>
              <a:rPr lang="de-DE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Individuelle Förderung und Forderung: Textprofi</a:t>
            </a:r>
          </a:p>
          <a:p>
            <a:pPr marL="457200" indent="-457200"/>
            <a:r>
              <a:rPr lang="de-DE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Lernfortschritte des einzelnen Kindes im Fokus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Bildung einer Klassengemeinschaft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Klassenlehrerprinzip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Klassenrat: Gemeinsames soziales Lernen … „Wir sind Klasse 5“</a:t>
            </a:r>
            <a:r>
              <a:rPr lang="de-DE" dirty="0">
                <a:solidFill>
                  <a:srgbClr val="000000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de-DE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die Klasse </a:t>
            </a:r>
            <a:r>
              <a:rPr lang="de-DE" u="sng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gemeinsam</a:t>
            </a:r>
            <a:r>
              <a:rPr lang="de-DE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weiterbringen</a:t>
            </a:r>
          </a:p>
          <a:p>
            <a:pPr marL="0" indent="0">
              <a:buNone/>
            </a:pPr>
            <a:endParaRPr lang="de-DE" sz="2600" dirty="0">
              <a:latin typeface="+mj-l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627B1D9-E9D4-F840-5DB8-29D55FBCDC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/>
            <a:alphaModFix/>
          </a:blip>
          <a:srcRect/>
          <a:stretch>
            <a:fillRect/>
          </a:stretch>
        </p:blipFill>
        <p:spPr>
          <a:xfrm>
            <a:off x="10657793" y="565499"/>
            <a:ext cx="594407" cy="772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fik 9" descr="Ein Bild, das Person, Kleidung, Im Haus, Text enthält.&#10;&#10;Automatisch generierte Beschreibung">
            <a:extLst>
              <a:ext uri="{FF2B5EF4-FFF2-40B4-BE49-F238E27FC236}">
                <a16:creationId xmlns:a16="http://schemas.microsoft.com/office/drawing/2014/main" id="{6B0D77A6-8C21-2DB4-0E3F-EBA950055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54468" y="2604323"/>
            <a:ext cx="2401055" cy="180079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6F57EF8-CCF6-3857-803B-4F7FDB391A8C}"/>
              </a:ext>
            </a:extLst>
          </p:cNvPr>
          <p:cNvSpPr txBox="1"/>
          <p:nvPr/>
        </p:nvSpPr>
        <p:spPr>
          <a:xfrm>
            <a:off x="11049712" y="6323888"/>
            <a:ext cx="51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3835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2221AA6A-14A3-4CB1-A46D-4BBC72A286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9C331F6-6D25-E2E6-47EE-3043565D9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896" y="2051345"/>
            <a:ext cx="7036865" cy="39462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>
                <a:latin typeface="+mj-lt"/>
              </a:rPr>
              <a:t>Lernkonzepte</a:t>
            </a:r>
          </a:p>
          <a:p>
            <a:r>
              <a:rPr lang="de-DE" sz="2400" dirty="0">
                <a:latin typeface="+mj-lt"/>
              </a:rPr>
              <a:t>Textprofi </a:t>
            </a:r>
          </a:p>
          <a:p>
            <a:r>
              <a:rPr lang="de-DE" sz="2400" dirty="0">
                <a:latin typeface="+mj-lt"/>
              </a:rPr>
              <a:t>„Kurparkschule“:</a:t>
            </a:r>
          </a:p>
          <a:p>
            <a:r>
              <a:rPr lang="de-DE" sz="2400" dirty="0">
                <a:latin typeface="+mj-lt"/>
              </a:rPr>
              <a:t>Rückenwind</a:t>
            </a:r>
          </a:p>
          <a:p>
            <a:r>
              <a:rPr lang="de-DE" sz="2400" dirty="0">
                <a:latin typeface="+mj-lt"/>
              </a:rPr>
              <a:t>Arbeiten mit digitalen Medien</a:t>
            </a:r>
          </a:p>
          <a:p>
            <a:r>
              <a:rPr lang="de-DE" sz="2400" dirty="0">
                <a:latin typeface="+mj-lt"/>
              </a:rPr>
              <a:t>Vorbereitungsklasse</a:t>
            </a:r>
          </a:p>
          <a:p>
            <a:pPr marL="0" indent="0">
              <a:buNone/>
            </a:pPr>
            <a:endParaRPr lang="de-DE" dirty="0">
              <a:latin typeface="+mj-lt"/>
            </a:endParaRPr>
          </a:p>
          <a:p>
            <a:pPr marL="0" indent="0">
              <a:buNone/>
            </a:pPr>
            <a:endParaRPr lang="de-DE" sz="2000" dirty="0">
              <a:latin typeface="+mj-l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627B1D9-E9D4-F840-5DB8-29D55FBCDC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/>
            <a:alphaModFix/>
          </a:blip>
          <a:srcRect/>
          <a:stretch>
            <a:fillRect/>
          </a:stretch>
        </p:blipFill>
        <p:spPr>
          <a:xfrm>
            <a:off x="10657793" y="565499"/>
            <a:ext cx="594407" cy="772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6" descr="Ein Bild, das Person, Im Haus, Kleidung, Lernen enthält.&#10;&#10;Automatisch generierte Beschreibung">
            <a:extLst>
              <a:ext uri="{FF2B5EF4-FFF2-40B4-BE49-F238E27FC236}">
                <a16:creationId xmlns:a16="http://schemas.microsoft.com/office/drawing/2014/main" id="{6F109092-7C7D-82BE-B980-5B200BB39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104" y="2452407"/>
            <a:ext cx="3048000" cy="22860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D413C12A-FE03-6C0F-2AB2-E64DAFC1D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Lernen in der Werkrealschule in Klasse 5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8C8E53B-25F5-AACD-DFCA-4DC19EBA4E2B}"/>
              </a:ext>
            </a:extLst>
          </p:cNvPr>
          <p:cNvSpPr txBox="1"/>
          <p:nvPr/>
        </p:nvSpPr>
        <p:spPr>
          <a:xfrm>
            <a:off x="11049712" y="6323888"/>
            <a:ext cx="51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1240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5C0A76-34FE-D0C5-4582-A733B704A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AA826EA7-B4DE-8833-ED11-17363FAC5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D5F4E3-495E-94A5-D204-0DD930CAF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896" y="2051345"/>
            <a:ext cx="7036865" cy="394622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dirty="0">
              <a:latin typeface="+mj-lt"/>
            </a:endParaRPr>
          </a:p>
          <a:p>
            <a:pPr marL="0" indent="0">
              <a:buNone/>
            </a:pPr>
            <a:endParaRPr lang="de-DE" sz="2000" dirty="0">
              <a:latin typeface="+mj-l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5BE7DDD-6C4F-4C4F-675A-C936C852DC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/>
            <a:alphaModFix/>
          </a:blip>
          <a:srcRect/>
          <a:stretch>
            <a:fillRect/>
          </a:stretch>
        </p:blipFill>
        <p:spPr>
          <a:xfrm>
            <a:off x="10657793" y="565499"/>
            <a:ext cx="594407" cy="77269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BD21F727-DD46-E7C5-5018-8B4E2D035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Schulzeiten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BBAD916-A9BC-1F63-3C42-C4C33BB7BA2F}"/>
              </a:ext>
            </a:extLst>
          </p:cNvPr>
          <p:cNvSpPr txBox="1"/>
          <p:nvPr/>
        </p:nvSpPr>
        <p:spPr>
          <a:xfrm>
            <a:off x="11049712" y="6323888"/>
            <a:ext cx="51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6347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37F5AE-AD1D-2B1B-2B82-D53E51DFD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Wahlpflichtfächer ab Klasse 7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E240E78-5586-4285-04A5-184F1CBF06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>
                <a:latin typeface="+mj-lt"/>
              </a:rPr>
              <a:t>AES = Alltagskultur, Ernährung und Soziales </a:t>
            </a:r>
          </a:p>
          <a:p>
            <a:pPr marL="0" indent="0">
              <a:buNone/>
            </a:pPr>
            <a:r>
              <a:rPr lang="de-DE" dirty="0">
                <a:latin typeface="+mj-lt"/>
              </a:rPr>
              <a:t>oder</a:t>
            </a:r>
          </a:p>
          <a:p>
            <a:pPr marL="0" indent="0">
              <a:buNone/>
            </a:pPr>
            <a:r>
              <a:rPr lang="de-DE" dirty="0">
                <a:latin typeface="+mj-lt"/>
              </a:rPr>
              <a:t>Technik</a:t>
            </a:r>
          </a:p>
          <a:p>
            <a:pPr marL="0" indent="0">
              <a:buNone/>
            </a:pPr>
            <a:endParaRPr lang="de-DE" dirty="0">
              <a:latin typeface="+mj-lt"/>
            </a:endParaRPr>
          </a:p>
          <a:p>
            <a:pPr marL="0" indent="0">
              <a:buNone/>
            </a:pPr>
            <a:r>
              <a:rPr lang="de-DE" dirty="0">
                <a:latin typeface="+mj-lt"/>
              </a:rPr>
              <a:t>In Klasse 10 praktische und schriftliche Prüfung</a:t>
            </a:r>
            <a:r>
              <a:rPr lang="de-DE">
                <a:latin typeface="+mj-lt"/>
              </a:rPr>
              <a:t>, </a:t>
            </a:r>
          </a:p>
          <a:p>
            <a:pPr marL="0" indent="0">
              <a:buNone/>
            </a:pPr>
            <a:r>
              <a:rPr lang="de-DE">
                <a:latin typeface="+mj-lt"/>
              </a:rPr>
              <a:t>daher Hauptfächer </a:t>
            </a:r>
            <a:endParaRPr lang="de-DE" dirty="0">
              <a:latin typeface="+mj-lt"/>
            </a:endParaRPr>
          </a:p>
          <a:p>
            <a:endParaRPr lang="de-DE" dirty="0"/>
          </a:p>
        </p:txBody>
      </p:sp>
      <p:pic>
        <p:nvPicPr>
          <p:cNvPr id="4" name="Grafik 3" descr="Ein Bild, das drinnen, Person, Musik, Küche enthält.&#10;&#10;Automatisch generierte Beschreibung">
            <a:extLst>
              <a:ext uri="{FF2B5EF4-FFF2-40B4-BE49-F238E27FC236}">
                <a16:creationId xmlns:a16="http://schemas.microsoft.com/office/drawing/2014/main" id="{C3868BB2-8BAE-73A6-E16C-A5D607D1FC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20" r="16251" b="-399"/>
          <a:stretch/>
        </p:blipFill>
        <p:spPr bwMode="auto">
          <a:xfrm>
            <a:off x="8290443" y="1164091"/>
            <a:ext cx="1405162" cy="19139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Grafik 4" descr="IMG_7120">
            <a:extLst>
              <a:ext uri="{FF2B5EF4-FFF2-40B4-BE49-F238E27FC236}">
                <a16:creationId xmlns:a16="http://schemas.microsoft.com/office/drawing/2014/main" id="{27E8ED13-853F-2ABC-677D-3CA6AE5920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300" b="6146"/>
          <a:stretch/>
        </p:blipFill>
        <p:spPr bwMode="auto">
          <a:xfrm>
            <a:off x="8290443" y="3212965"/>
            <a:ext cx="1590675" cy="18954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8D93E1D-4AF2-FE64-F506-A2C3CDA9E82D}"/>
              </a:ext>
            </a:extLst>
          </p:cNvPr>
          <p:cNvSpPr txBox="1"/>
          <p:nvPr/>
        </p:nvSpPr>
        <p:spPr>
          <a:xfrm>
            <a:off x="11049712" y="6323888"/>
            <a:ext cx="51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2134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C4A2A-FA95-53D4-54B6-B138E2A0F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1D253E-8F41-3BBF-6A85-C995F07A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Berufsorientierung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B02C9C-2B2A-1971-38EC-8BABA7E2A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>
                <a:latin typeface="+mj-lt"/>
              </a:rPr>
              <a:t>OIB</a:t>
            </a:r>
          </a:p>
          <a:p>
            <a:r>
              <a:rPr lang="de-DE" dirty="0">
                <a:latin typeface="+mj-lt"/>
              </a:rPr>
              <a:t>2 Wochen im Laufe des Schuljahres</a:t>
            </a:r>
          </a:p>
          <a:p>
            <a:r>
              <a:rPr lang="de-DE" dirty="0">
                <a:latin typeface="+mj-lt"/>
              </a:rPr>
              <a:t>Einblicke in 2 Berufe und deren alltäglichen Arbeit</a:t>
            </a:r>
          </a:p>
          <a:p>
            <a:r>
              <a:rPr lang="de-DE" dirty="0">
                <a:latin typeface="+mj-lt"/>
              </a:rPr>
              <a:t>Regionalen Ausbildungsbetrieben</a:t>
            </a:r>
          </a:p>
          <a:p>
            <a:r>
              <a:rPr lang="de-DE" dirty="0">
                <a:latin typeface="+mj-lt"/>
              </a:rPr>
              <a:t>Agentur für Arbeit (Termine vor Ort an der Schule)</a:t>
            </a:r>
          </a:p>
          <a:p>
            <a:r>
              <a:rPr lang="de-DE" dirty="0">
                <a:latin typeface="+mj-lt"/>
              </a:rPr>
              <a:t>Besuche von „Experten“ an der Schule</a:t>
            </a:r>
          </a:p>
          <a:p>
            <a:r>
              <a:rPr lang="de-DE" dirty="0">
                <a:latin typeface="+mj-lt"/>
              </a:rPr>
              <a:t>Praktikumspräsentation für die Schulgemeinschaft</a:t>
            </a:r>
            <a:endParaRPr lang="de-DE" sz="2600" dirty="0">
              <a:latin typeface="+mj-l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841F780-BBB4-5E5A-B858-2293A89A64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/>
            <a:alphaModFix/>
          </a:blip>
          <a:srcRect/>
          <a:stretch>
            <a:fillRect/>
          </a:stretch>
        </p:blipFill>
        <p:spPr>
          <a:xfrm>
            <a:off x="10657793" y="565499"/>
            <a:ext cx="594407" cy="772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F676048-D640-067A-93B8-318969849F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75" r="19468"/>
          <a:stretch/>
        </p:blipFill>
        <p:spPr>
          <a:xfrm>
            <a:off x="8749146" y="3349625"/>
            <a:ext cx="2604654" cy="193270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4313BCD-1D53-9E8A-6A42-496B6C5DD634}"/>
              </a:ext>
            </a:extLst>
          </p:cNvPr>
          <p:cNvSpPr txBox="1"/>
          <p:nvPr/>
        </p:nvSpPr>
        <p:spPr>
          <a:xfrm>
            <a:off x="11049712" y="6323888"/>
            <a:ext cx="51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01656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348</Words>
  <Application>Microsoft Office PowerPoint</Application>
  <PresentationFormat>Breitbild</PresentationFormat>
  <Paragraphs>85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</vt:lpstr>
      <vt:lpstr>Informationsabend Klasse 5</vt:lpstr>
      <vt:lpstr>Ablauf</vt:lpstr>
      <vt:lpstr>Unsere Schule</vt:lpstr>
      <vt:lpstr>Unser Profil</vt:lpstr>
      <vt:lpstr>Lernen in der Werkrealschule in Klasse 5</vt:lpstr>
      <vt:lpstr>Lernen in der Werkrealschule in Klasse 5</vt:lpstr>
      <vt:lpstr>Schulzeiten</vt:lpstr>
      <vt:lpstr>Wahlpflichtfächer ab Klasse 7</vt:lpstr>
      <vt:lpstr>Berufsorientierung</vt:lpstr>
      <vt:lpstr>Kooperationspartner</vt:lpstr>
      <vt:lpstr>Prüfungen und Abschlüsse</vt:lpstr>
      <vt:lpstr>Anmeldung</vt:lpstr>
      <vt:lpstr>Informationsabend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Informationsabend zum Schulstart</dc:title>
  <dc:creator>Christiane Schell</dc:creator>
  <cp:lastModifiedBy>Stephanie Schweizer</cp:lastModifiedBy>
  <cp:revision>74</cp:revision>
  <cp:lastPrinted>2024-01-22T07:24:52Z</cp:lastPrinted>
  <dcterms:created xsi:type="dcterms:W3CDTF">2023-11-13T12:34:06Z</dcterms:created>
  <dcterms:modified xsi:type="dcterms:W3CDTF">2024-02-23T09:17:39Z</dcterms:modified>
</cp:coreProperties>
</file>